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7315200" cy="9601200"/>
  <p:embeddedFontLst>
    <p:embeddedFont>
      <p:font typeface="Roboto" panose="020B0604020202020204" charset="0"/>
      <p:regular r:id="rId34"/>
      <p:bold r:id="rId35"/>
      <p:italic r:id="rId36"/>
      <p:boldItalic r:id="rId37"/>
    </p:embeddedFont>
    <p:embeddedFont>
      <p:font typeface="Gloria Hallelujah"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12"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54B8D9C-2F4B-4066-9C81-8CE1BFF3D49F}" type="datetimeFigureOut">
              <a:rPr lang="en-US" smtClean="0"/>
              <a:t>9/13/2017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F4EDFDA-8EA6-4477-A9A3-E18CAB9469EB}" type="slidenum">
              <a:rPr lang="en-US" smtClean="0"/>
              <a:t>‹#›</a:t>
            </a:fld>
            <a:endParaRPr lang="en-US"/>
          </a:p>
        </p:txBody>
      </p:sp>
    </p:spTree>
    <p:extLst>
      <p:ext uri="{BB962C8B-B14F-4D97-AF65-F5344CB8AC3E}">
        <p14:creationId xmlns:p14="http://schemas.microsoft.com/office/powerpoint/2010/main" val="2716740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0" y="4560570"/>
            <a:ext cx="5852160" cy="4320540"/>
          </a:xfrm>
          <a:prstGeom prst="rect">
            <a:avLst/>
          </a:prstGeom>
          <a:noFill/>
          <a:ln>
            <a:noFill/>
          </a:ln>
        </p:spPr>
        <p:txBody>
          <a:bodyPr wrap="square" lIns="96645" tIns="96645" rIns="96645" bIns="9664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27886461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57645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376658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424637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637191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3468185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151658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49780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06643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621189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908216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62423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3024165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251220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09520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3039924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140523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10000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3703477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37380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454221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149913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57678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4069924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62898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58815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37057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23627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3629939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232795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p:txBody>
      </p:sp>
    </p:spTree>
    <p:extLst>
      <p:ext uri="{BB962C8B-B14F-4D97-AF65-F5344CB8AC3E}">
        <p14:creationId xmlns:p14="http://schemas.microsoft.com/office/powerpoint/2010/main" val="1907293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wrap="square"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wrap="square" lIns="91425" tIns="91425" rIns="91425" bIns="91425" anchor="b"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wrap="square" lIns="91425" tIns="91425" rIns="91425" bIns="91425" anchor="t"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wrap="square" lIns="91425" tIns="91425" rIns="91425" bIns="91425" anchor="b" anchorCtr="0"/>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wrap="square"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wrap="square"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1919075"/>
            <a:ext cx="3999900" cy="2710199"/>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1919075"/>
            <a:ext cx="3999900" cy="2710199"/>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wrap="square"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26077" y="357800"/>
            <a:ext cx="2808000" cy="9534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wrap="square"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wrap="square"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lvl="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2779466"/>
            <a:ext cx="4045200" cy="1235099"/>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wrap="square" lIns="91425" tIns="91425" rIns="91425" bIns="91425" anchor="ctr" anchorCtr="0">
            <a:noAutofit/>
          </a:bodyPr>
          <a:lstStyle/>
          <a:p>
            <a:pPr lvl="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wrap="square" lIns="91425" tIns="91425" rIns="91425" bIns="91425" anchor="ctr" anchorCtr="0">
            <a:noAutofit/>
          </a:bodyPr>
          <a:lstStyle/>
          <a:p>
            <a:pPr lvl="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wrap="square"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wrap="square"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lt2"/>
              </a:buClr>
              <a:buSzPct val="100000"/>
              <a:buFont typeface="Roboto"/>
              <a:buChar char="●"/>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90525" y="1819275"/>
            <a:ext cx="8222100" cy="933600"/>
          </a:xfrm>
          <a:prstGeom prst="rect">
            <a:avLst/>
          </a:prstGeom>
        </p:spPr>
        <p:txBody>
          <a:bodyPr wrap="square" lIns="91425" tIns="91425" rIns="91425" bIns="91425" anchor="b" anchorCtr="0">
            <a:noAutofit/>
          </a:bodyPr>
          <a:lstStyle/>
          <a:p>
            <a:pPr lvl="0">
              <a:spcBef>
                <a:spcPts val="0"/>
              </a:spcBef>
              <a:buNone/>
            </a:pPr>
            <a:r>
              <a:rPr lang="en">
                <a:latin typeface="Gloria Hallelujah"/>
                <a:ea typeface="Gloria Hallelujah"/>
                <a:cs typeface="Gloria Hallelujah"/>
                <a:sym typeface="Gloria Hallelujah"/>
              </a:rPr>
              <a:t>Personality Test</a:t>
            </a:r>
          </a:p>
        </p:txBody>
      </p:sp>
      <p:sp>
        <p:nvSpPr>
          <p:cNvPr id="68" name="Shape 68"/>
          <p:cNvSpPr txBox="1">
            <a:spLocks noGrp="1"/>
          </p:cNvSpPr>
          <p:nvPr>
            <p:ph type="subTitle" idx="1"/>
          </p:nvPr>
        </p:nvSpPr>
        <p:spPr>
          <a:xfrm>
            <a:off x="390525" y="2789130"/>
            <a:ext cx="8222100" cy="432900"/>
          </a:xfrm>
          <a:prstGeom prst="rect">
            <a:avLst/>
          </a:prstGeom>
        </p:spPr>
        <p:txBody>
          <a:bodyPr wrap="square" lIns="91425" tIns="91425" rIns="91425" bIns="91425" anchor="t" anchorCtr="0">
            <a:noAutofit/>
          </a:bodyPr>
          <a:lstStyle/>
          <a:p>
            <a:pPr lvl="0">
              <a:spcBef>
                <a:spcPts val="0"/>
              </a:spcBef>
              <a:buNone/>
            </a:pPr>
            <a:r>
              <a:rPr lang="en">
                <a:latin typeface="Gloria Hallelujah"/>
                <a:ea typeface="Gloria Hallelujah"/>
                <a:cs typeface="Gloria Hallelujah"/>
                <a:sym typeface="Gloria Hallelujah"/>
              </a:rPr>
              <a:t>Teamwork Meeting</a:t>
            </a:r>
            <a:r>
              <a:rPr lang="en"/>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20"/>
        <p:cNvGrpSpPr/>
        <p:nvPr/>
      </p:nvGrpSpPr>
      <p:grpSpPr>
        <a:xfrm>
          <a:off x="0" y="0"/>
          <a:ext cx="0" cy="0"/>
          <a:chOff x="0" y="0"/>
          <a:chExt cx="0" cy="0"/>
        </a:xfrm>
      </p:grpSpPr>
      <p:sp>
        <p:nvSpPr>
          <p:cNvPr id="121" name="Shape 121"/>
          <p:cNvSpPr txBox="1"/>
          <p:nvPr/>
        </p:nvSpPr>
        <p:spPr>
          <a:xfrm>
            <a:off x="293850" y="246150"/>
            <a:ext cx="8556300" cy="11580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generally get along with everyone</a:t>
            </a:r>
          </a:p>
        </p:txBody>
      </p:sp>
      <p:pic>
        <p:nvPicPr>
          <p:cNvPr id="122" name="Shape 122"/>
          <p:cNvPicPr preferRelativeResize="0"/>
          <p:nvPr/>
        </p:nvPicPr>
        <p:blipFill>
          <a:blip r:embed="rId3">
            <a:alphaModFix/>
          </a:blip>
          <a:stretch>
            <a:fillRect/>
          </a:stretch>
        </p:blipFill>
        <p:spPr>
          <a:xfrm>
            <a:off x="3294450" y="1726150"/>
            <a:ext cx="5318100" cy="2659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126"/>
        <p:cNvGrpSpPr/>
        <p:nvPr/>
      </p:nvGrpSpPr>
      <p:grpSpPr>
        <a:xfrm>
          <a:off x="0" y="0"/>
          <a:ext cx="0" cy="0"/>
          <a:chOff x="0" y="0"/>
          <a:chExt cx="0" cy="0"/>
        </a:xfrm>
      </p:grpSpPr>
      <p:sp>
        <p:nvSpPr>
          <p:cNvPr id="127" name="Shape 127"/>
          <p:cNvSpPr txBox="1"/>
          <p:nvPr/>
        </p:nvSpPr>
        <p:spPr>
          <a:xfrm>
            <a:off x="309750" y="356500"/>
            <a:ext cx="4483800" cy="11985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like to talk</a:t>
            </a:r>
          </a:p>
        </p:txBody>
      </p:sp>
      <p:pic>
        <p:nvPicPr>
          <p:cNvPr id="128" name="Shape 128"/>
          <p:cNvPicPr preferRelativeResize="0"/>
          <p:nvPr/>
        </p:nvPicPr>
        <p:blipFill>
          <a:blip r:embed="rId3">
            <a:alphaModFix/>
          </a:blip>
          <a:stretch>
            <a:fillRect/>
          </a:stretch>
        </p:blipFill>
        <p:spPr>
          <a:xfrm>
            <a:off x="2339225" y="1555003"/>
            <a:ext cx="6050824" cy="2831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32"/>
        <p:cNvGrpSpPr/>
        <p:nvPr/>
      </p:nvGrpSpPr>
      <p:grpSpPr>
        <a:xfrm>
          <a:off x="0" y="0"/>
          <a:ext cx="0" cy="0"/>
          <a:chOff x="0" y="0"/>
          <a:chExt cx="0" cy="0"/>
        </a:xfrm>
      </p:grpSpPr>
      <p:sp>
        <p:nvSpPr>
          <p:cNvPr id="133" name="Shape 133"/>
          <p:cNvSpPr txBox="1"/>
          <p:nvPr/>
        </p:nvSpPr>
        <p:spPr>
          <a:xfrm>
            <a:off x="296275" y="235300"/>
            <a:ext cx="8707800" cy="18852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over-analyze everything </a:t>
            </a:r>
          </a:p>
        </p:txBody>
      </p:sp>
      <p:pic>
        <p:nvPicPr>
          <p:cNvPr id="134" name="Shape 134"/>
          <p:cNvPicPr preferRelativeResize="0"/>
          <p:nvPr/>
        </p:nvPicPr>
        <p:blipFill>
          <a:blip r:embed="rId3">
            <a:alphaModFix/>
          </a:blip>
          <a:stretch>
            <a:fillRect/>
          </a:stretch>
        </p:blipFill>
        <p:spPr>
          <a:xfrm>
            <a:off x="4595324" y="1431950"/>
            <a:ext cx="3145200" cy="3489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38"/>
        <p:cNvGrpSpPr/>
        <p:nvPr/>
      </p:nvGrpSpPr>
      <p:grpSpPr>
        <a:xfrm>
          <a:off x="0" y="0"/>
          <a:ext cx="0" cy="0"/>
          <a:chOff x="0" y="0"/>
          <a:chExt cx="0" cy="0"/>
        </a:xfrm>
      </p:grpSpPr>
      <p:sp>
        <p:nvSpPr>
          <p:cNvPr id="139" name="Shape 139"/>
          <p:cNvSpPr txBox="1"/>
          <p:nvPr/>
        </p:nvSpPr>
        <p:spPr>
          <a:xfrm>
            <a:off x="102475" y="305275"/>
            <a:ext cx="9776400" cy="15618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don’t like making decisions </a:t>
            </a:r>
          </a:p>
        </p:txBody>
      </p:sp>
      <p:pic>
        <p:nvPicPr>
          <p:cNvPr id="140" name="Shape 140"/>
          <p:cNvPicPr preferRelativeResize="0"/>
          <p:nvPr/>
        </p:nvPicPr>
        <p:blipFill>
          <a:blip r:embed="rId3">
            <a:alphaModFix/>
          </a:blip>
          <a:stretch>
            <a:fillRect/>
          </a:stretch>
        </p:blipFill>
        <p:spPr>
          <a:xfrm>
            <a:off x="4233724" y="1722975"/>
            <a:ext cx="3755600" cy="3005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44"/>
        <p:cNvGrpSpPr/>
        <p:nvPr/>
      </p:nvGrpSpPr>
      <p:grpSpPr>
        <a:xfrm>
          <a:off x="0" y="0"/>
          <a:ext cx="0" cy="0"/>
          <a:chOff x="0" y="0"/>
          <a:chExt cx="0" cy="0"/>
        </a:xfrm>
      </p:grpSpPr>
      <p:sp>
        <p:nvSpPr>
          <p:cNvPr id="145" name="Shape 145"/>
          <p:cNvSpPr txBox="1"/>
          <p:nvPr/>
        </p:nvSpPr>
        <p:spPr>
          <a:xfrm>
            <a:off x="215475" y="343025"/>
            <a:ext cx="8380500" cy="10368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don’t like to admit when I am wrong </a:t>
            </a:r>
          </a:p>
        </p:txBody>
      </p:sp>
      <p:pic>
        <p:nvPicPr>
          <p:cNvPr id="146" name="Shape 146"/>
          <p:cNvPicPr preferRelativeResize="0"/>
          <p:nvPr/>
        </p:nvPicPr>
        <p:blipFill>
          <a:blip r:embed="rId3">
            <a:alphaModFix/>
          </a:blip>
          <a:stretch>
            <a:fillRect/>
          </a:stretch>
        </p:blipFill>
        <p:spPr>
          <a:xfrm>
            <a:off x="4799524" y="1508125"/>
            <a:ext cx="3174874" cy="3174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50"/>
        <p:cNvGrpSpPr/>
        <p:nvPr/>
      </p:nvGrpSpPr>
      <p:grpSpPr>
        <a:xfrm>
          <a:off x="0" y="0"/>
          <a:ext cx="0" cy="0"/>
          <a:chOff x="0" y="0"/>
          <a:chExt cx="0" cy="0"/>
        </a:xfrm>
      </p:grpSpPr>
      <p:sp>
        <p:nvSpPr>
          <p:cNvPr id="151" name="Shape 151"/>
          <p:cNvSpPr txBox="1"/>
          <p:nvPr/>
        </p:nvSpPr>
        <p:spPr>
          <a:xfrm>
            <a:off x="228950" y="359150"/>
            <a:ext cx="8016900" cy="11040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am a perfectionist </a:t>
            </a:r>
          </a:p>
        </p:txBody>
      </p:sp>
      <p:pic>
        <p:nvPicPr>
          <p:cNvPr id="152" name="Shape 152"/>
          <p:cNvPicPr preferRelativeResize="0"/>
          <p:nvPr/>
        </p:nvPicPr>
        <p:blipFill>
          <a:blip r:embed="rId3">
            <a:alphaModFix/>
          </a:blip>
          <a:stretch>
            <a:fillRect/>
          </a:stretch>
        </p:blipFill>
        <p:spPr>
          <a:xfrm>
            <a:off x="2531775" y="1679500"/>
            <a:ext cx="6109024" cy="2685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56"/>
        <p:cNvGrpSpPr/>
        <p:nvPr/>
      </p:nvGrpSpPr>
      <p:grpSpPr>
        <a:xfrm>
          <a:off x="0" y="0"/>
          <a:ext cx="0" cy="0"/>
          <a:chOff x="0" y="0"/>
          <a:chExt cx="0" cy="0"/>
        </a:xfrm>
      </p:grpSpPr>
      <p:sp>
        <p:nvSpPr>
          <p:cNvPr id="157" name="Shape 157"/>
          <p:cNvSpPr txBox="1"/>
          <p:nvPr/>
        </p:nvSpPr>
        <p:spPr>
          <a:xfrm>
            <a:off x="148200" y="289225"/>
            <a:ext cx="8016000" cy="13464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Some people would say I am shy</a:t>
            </a:r>
          </a:p>
        </p:txBody>
      </p:sp>
      <p:pic>
        <p:nvPicPr>
          <p:cNvPr id="158" name="Shape 158"/>
          <p:cNvPicPr preferRelativeResize="0"/>
          <p:nvPr/>
        </p:nvPicPr>
        <p:blipFill>
          <a:blip r:embed="rId3">
            <a:alphaModFix/>
          </a:blip>
          <a:stretch>
            <a:fillRect/>
          </a:stretch>
        </p:blipFill>
        <p:spPr>
          <a:xfrm>
            <a:off x="3300700" y="1550000"/>
            <a:ext cx="4447900" cy="31201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162"/>
        <p:cNvGrpSpPr/>
        <p:nvPr/>
      </p:nvGrpSpPr>
      <p:grpSpPr>
        <a:xfrm>
          <a:off x="0" y="0"/>
          <a:ext cx="0" cy="0"/>
          <a:chOff x="0" y="0"/>
          <a:chExt cx="0" cy="0"/>
        </a:xfrm>
      </p:grpSpPr>
      <p:sp>
        <p:nvSpPr>
          <p:cNvPr id="163" name="Shape 163"/>
          <p:cNvSpPr txBox="1"/>
          <p:nvPr/>
        </p:nvSpPr>
        <p:spPr>
          <a:xfrm>
            <a:off x="0" y="262300"/>
            <a:ext cx="9213900" cy="19794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n" sz="4800" b="1">
                <a:latin typeface="Gloria Hallelujah"/>
                <a:ea typeface="Gloria Hallelujah"/>
                <a:cs typeface="Gloria Hallelujah"/>
                <a:sym typeface="Gloria Hallelujah"/>
              </a:rPr>
              <a:t>I have a lot of good ideas but sometimes I don’t follow through with them</a:t>
            </a:r>
          </a:p>
        </p:txBody>
      </p:sp>
      <p:pic>
        <p:nvPicPr>
          <p:cNvPr id="164" name="Shape 164"/>
          <p:cNvPicPr preferRelativeResize="0"/>
          <p:nvPr/>
        </p:nvPicPr>
        <p:blipFill>
          <a:blip r:embed="rId3">
            <a:alphaModFix/>
          </a:blip>
          <a:stretch>
            <a:fillRect/>
          </a:stretch>
        </p:blipFill>
        <p:spPr>
          <a:xfrm>
            <a:off x="6144962" y="2241700"/>
            <a:ext cx="2376286" cy="2605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68"/>
        <p:cNvGrpSpPr/>
        <p:nvPr/>
      </p:nvGrpSpPr>
      <p:grpSpPr>
        <a:xfrm>
          <a:off x="0" y="0"/>
          <a:ext cx="0" cy="0"/>
          <a:chOff x="0" y="0"/>
          <a:chExt cx="0" cy="0"/>
        </a:xfrm>
      </p:grpSpPr>
      <p:sp>
        <p:nvSpPr>
          <p:cNvPr id="169" name="Shape 169"/>
          <p:cNvSpPr txBox="1"/>
          <p:nvPr/>
        </p:nvSpPr>
        <p:spPr>
          <a:xfrm>
            <a:off x="123175" y="327775"/>
            <a:ext cx="9207300" cy="13329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like being a decision maker</a:t>
            </a:r>
          </a:p>
        </p:txBody>
      </p:sp>
      <p:pic>
        <p:nvPicPr>
          <p:cNvPr id="170" name="Shape 170"/>
          <p:cNvPicPr preferRelativeResize="0"/>
          <p:nvPr/>
        </p:nvPicPr>
        <p:blipFill>
          <a:blip r:embed="rId3">
            <a:alphaModFix/>
          </a:blip>
          <a:stretch>
            <a:fillRect/>
          </a:stretch>
        </p:blipFill>
        <p:spPr>
          <a:xfrm>
            <a:off x="4793600" y="1470650"/>
            <a:ext cx="3364099" cy="3364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174"/>
        <p:cNvGrpSpPr/>
        <p:nvPr/>
      </p:nvGrpSpPr>
      <p:grpSpPr>
        <a:xfrm>
          <a:off x="0" y="0"/>
          <a:ext cx="0" cy="0"/>
          <a:chOff x="0" y="0"/>
          <a:chExt cx="0" cy="0"/>
        </a:xfrm>
      </p:grpSpPr>
      <p:sp>
        <p:nvSpPr>
          <p:cNvPr id="175" name="Shape 175"/>
          <p:cNvSpPr txBox="1"/>
          <p:nvPr/>
        </p:nvSpPr>
        <p:spPr>
          <a:xfrm>
            <a:off x="323225" y="248800"/>
            <a:ext cx="5870700" cy="807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avoid conflict </a:t>
            </a:r>
          </a:p>
        </p:txBody>
      </p:sp>
      <p:pic>
        <p:nvPicPr>
          <p:cNvPr id="176" name="Shape 176"/>
          <p:cNvPicPr preferRelativeResize="0"/>
          <p:nvPr/>
        </p:nvPicPr>
        <p:blipFill>
          <a:blip r:embed="rId3">
            <a:alphaModFix/>
          </a:blip>
          <a:stretch>
            <a:fillRect/>
          </a:stretch>
        </p:blipFill>
        <p:spPr>
          <a:xfrm>
            <a:off x="3228500" y="1320175"/>
            <a:ext cx="5134596" cy="3448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lvl="0">
              <a:spcBef>
                <a:spcPts val="0"/>
              </a:spcBef>
              <a:buNone/>
            </a:pPr>
            <a:r>
              <a:rPr lang="en">
                <a:latin typeface="Gloria Hallelujah"/>
                <a:ea typeface="Gloria Hallelujah"/>
                <a:cs typeface="Gloria Hallelujah"/>
                <a:sym typeface="Gloria Hallelujah"/>
              </a:rPr>
              <a:t>Instructions </a:t>
            </a:r>
          </a:p>
        </p:txBody>
      </p:sp>
      <p:sp>
        <p:nvSpPr>
          <p:cNvPr id="74" name="Shape 74"/>
          <p:cNvSpPr txBox="1">
            <a:spLocks noGrp="1"/>
          </p:cNvSpPr>
          <p:nvPr>
            <p:ph type="body" idx="1"/>
          </p:nvPr>
        </p:nvSpPr>
        <p:spPr>
          <a:xfrm>
            <a:off x="460950" y="1849100"/>
            <a:ext cx="8222100" cy="2710200"/>
          </a:xfrm>
          <a:prstGeom prst="rect">
            <a:avLst/>
          </a:prstGeom>
        </p:spPr>
        <p:txBody>
          <a:bodyPr wrap="square" lIns="91425" tIns="91425" rIns="91425" bIns="91425" anchor="t" anchorCtr="0">
            <a:noAutofit/>
          </a:bodyPr>
          <a:lstStyle/>
          <a:p>
            <a:pPr lvl="0">
              <a:spcBef>
                <a:spcPts val="0"/>
              </a:spcBef>
              <a:buNone/>
            </a:pPr>
            <a:r>
              <a:rPr lang="en" sz="2400">
                <a:latin typeface="Gloria Hallelujah"/>
                <a:ea typeface="Gloria Hallelujah"/>
                <a:cs typeface="Gloria Hallelujah"/>
                <a:sym typeface="Gloria Hallelujah"/>
              </a:rPr>
              <a:t>You have each been given a sheet of paper with pie charts on them. Each slide of this PowerPoint will have a statement on it. If you agree with that statement, color in a piece of the pie chart labeled the color that matches the background of the slide. At the end, whichever colored pie chart you colored in the most will determine what personality you are.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80"/>
        <p:cNvGrpSpPr/>
        <p:nvPr/>
      </p:nvGrpSpPr>
      <p:grpSpPr>
        <a:xfrm>
          <a:off x="0" y="0"/>
          <a:ext cx="0" cy="0"/>
          <a:chOff x="0" y="0"/>
          <a:chExt cx="0" cy="0"/>
        </a:xfrm>
      </p:grpSpPr>
      <p:sp>
        <p:nvSpPr>
          <p:cNvPr id="181" name="Shape 181"/>
          <p:cNvSpPr txBox="1"/>
          <p:nvPr/>
        </p:nvSpPr>
        <p:spPr>
          <a:xfrm>
            <a:off x="215500" y="168000"/>
            <a:ext cx="9231900" cy="1332900"/>
          </a:xfrm>
          <a:prstGeom prst="rect">
            <a:avLst/>
          </a:prstGeom>
          <a:noFill/>
          <a:ln>
            <a:noFill/>
          </a:ln>
        </p:spPr>
        <p:txBody>
          <a:bodyPr wrap="square" lIns="91425" tIns="91425" rIns="91425" bIns="91425" anchor="t" anchorCtr="0">
            <a:noAutofit/>
          </a:bodyPr>
          <a:lstStyle/>
          <a:p>
            <a:pPr lvl="0" rtl="0">
              <a:lnSpc>
                <a:spcPct val="115000"/>
              </a:lnSpc>
              <a:spcBef>
                <a:spcPts val="0"/>
              </a:spcBef>
              <a:buNone/>
            </a:pPr>
            <a:r>
              <a:rPr lang="en" sz="4800" b="1">
                <a:latin typeface="Gloria Hallelujah"/>
                <a:ea typeface="Gloria Hallelujah"/>
                <a:cs typeface="Gloria Hallelujah"/>
                <a:sym typeface="Gloria Hallelujah"/>
              </a:rPr>
              <a:t>I don’t care if my answers are wrong as long as I got it done</a:t>
            </a:r>
          </a:p>
        </p:txBody>
      </p:sp>
      <p:pic>
        <p:nvPicPr>
          <p:cNvPr id="182" name="Shape 182"/>
          <p:cNvPicPr preferRelativeResize="0"/>
          <p:nvPr/>
        </p:nvPicPr>
        <p:blipFill>
          <a:blip r:embed="rId3">
            <a:alphaModFix/>
          </a:blip>
          <a:stretch>
            <a:fillRect/>
          </a:stretch>
        </p:blipFill>
        <p:spPr>
          <a:xfrm>
            <a:off x="3370700" y="2321025"/>
            <a:ext cx="4735250" cy="24837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86"/>
        <p:cNvGrpSpPr/>
        <p:nvPr/>
      </p:nvGrpSpPr>
      <p:grpSpPr>
        <a:xfrm>
          <a:off x="0" y="0"/>
          <a:ext cx="0" cy="0"/>
          <a:chOff x="0" y="0"/>
          <a:chExt cx="0" cy="0"/>
        </a:xfrm>
      </p:grpSpPr>
      <p:sp>
        <p:nvSpPr>
          <p:cNvPr id="187" name="Shape 187"/>
          <p:cNvSpPr txBox="1"/>
          <p:nvPr/>
        </p:nvSpPr>
        <p:spPr>
          <a:xfrm>
            <a:off x="202075" y="181450"/>
            <a:ext cx="8358600" cy="15081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like to be organized </a:t>
            </a:r>
          </a:p>
        </p:txBody>
      </p:sp>
      <p:pic>
        <p:nvPicPr>
          <p:cNvPr id="188" name="Shape 188"/>
          <p:cNvPicPr preferRelativeResize="0"/>
          <p:nvPr/>
        </p:nvPicPr>
        <p:blipFill>
          <a:blip r:embed="rId3">
            <a:alphaModFix/>
          </a:blip>
          <a:stretch>
            <a:fillRect/>
          </a:stretch>
        </p:blipFill>
        <p:spPr>
          <a:xfrm>
            <a:off x="4086775" y="1584574"/>
            <a:ext cx="4300375" cy="3221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192"/>
        <p:cNvGrpSpPr/>
        <p:nvPr/>
      </p:nvGrpSpPr>
      <p:grpSpPr>
        <a:xfrm>
          <a:off x="0" y="0"/>
          <a:ext cx="0" cy="0"/>
          <a:chOff x="0" y="0"/>
          <a:chExt cx="0" cy="0"/>
        </a:xfrm>
      </p:grpSpPr>
      <p:sp>
        <p:nvSpPr>
          <p:cNvPr id="193" name="Shape 193"/>
          <p:cNvSpPr txBox="1"/>
          <p:nvPr/>
        </p:nvSpPr>
        <p:spPr>
          <a:xfrm>
            <a:off x="377075" y="276900"/>
            <a:ext cx="4981800" cy="13599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am outgoing </a:t>
            </a:r>
          </a:p>
        </p:txBody>
      </p:sp>
      <p:pic>
        <p:nvPicPr>
          <p:cNvPr id="194" name="Shape 194"/>
          <p:cNvPicPr preferRelativeResize="0"/>
          <p:nvPr/>
        </p:nvPicPr>
        <p:blipFill>
          <a:blip r:embed="rId3">
            <a:alphaModFix/>
          </a:blip>
          <a:stretch>
            <a:fillRect/>
          </a:stretch>
        </p:blipFill>
        <p:spPr>
          <a:xfrm>
            <a:off x="3543849" y="1636799"/>
            <a:ext cx="5195650" cy="30827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98"/>
        <p:cNvGrpSpPr/>
        <p:nvPr/>
      </p:nvGrpSpPr>
      <p:grpSpPr>
        <a:xfrm>
          <a:off x="0" y="0"/>
          <a:ext cx="0" cy="0"/>
          <a:chOff x="0" y="0"/>
          <a:chExt cx="0" cy="0"/>
        </a:xfrm>
      </p:grpSpPr>
      <p:sp>
        <p:nvSpPr>
          <p:cNvPr id="199" name="Shape 199"/>
          <p:cNvSpPr txBox="1"/>
          <p:nvPr/>
        </p:nvSpPr>
        <p:spPr>
          <a:xfrm>
            <a:off x="296275" y="356500"/>
            <a:ext cx="6813000" cy="18177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Sometimes I can be insensitive </a:t>
            </a:r>
          </a:p>
        </p:txBody>
      </p:sp>
      <p:pic>
        <p:nvPicPr>
          <p:cNvPr id="200" name="Shape 200"/>
          <p:cNvPicPr preferRelativeResize="0"/>
          <p:nvPr/>
        </p:nvPicPr>
        <p:blipFill>
          <a:blip r:embed="rId3">
            <a:alphaModFix/>
          </a:blip>
          <a:stretch>
            <a:fillRect/>
          </a:stretch>
        </p:blipFill>
        <p:spPr>
          <a:xfrm>
            <a:off x="3881324" y="1769349"/>
            <a:ext cx="4488772" cy="25249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204"/>
        <p:cNvGrpSpPr/>
        <p:nvPr/>
      </p:nvGrpSpPr>
      <p:grpSpPr>
        <a:xfrm>
          <a:off x="0" y="0"/>
          <a:ext cx="0" cy="0"/>
          <a:chOff x="0" y="0"/>
          <a:chExt cx="0" cy="0"/>
        </a:xfrm>
      </p:grpSpPr>
      <p:sp>
        <p:nvSpPr>
          <p:cNvPr id="205" name="Shape 205"/>
          <p:cNvSpPr txBox="1"/>
          <p:nvPr/>
        </p:nvSpPr>
        <p:spPr>
          <a:xfrm>
            <a:off x="390550" y="248800"/>
            <a:ext cx="8275200" cy="14676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am good at getting my homework done by myself </a:t>
            </a:r>
          </a:p>
        </p:txBody>
      </p:sp>
      <p:pic>
        <p:nvPicPr>
          <p:cNvPr id="206" name="Shape 206"/>
          <p:cNvPicPr preferRelativeResize="0"/>
          <p:nvPr/>
        </p:nvPicPr>
        <p:blipFill>
          <a:blip r:embed="rId3">
            <a:alphaModFix/>
          </a:blip>
          <a:stretch>
            <a:fillRect/>
          </a:stretch>
        </p:blipFill>
        <p:spPr>
          <a:xfrm>
            <a:off x="4396998" y="2182725"/>
            <a:ext cx="4268748" cy="26806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210"/>
        <p:cNvGrpSpPr/>
        <p:nvPr/>
      </p:nvGrpSpPr>
      <p:grpSpPr>
        <a:xfrm>
          <a:off x="0" y="0"/>
          <a:ext cx="0" cy="0"/>
          <a:chOff x="0" y="0"/>
          <a:chExt cx="0" cy="0"/>
        </a:xfrm>
      </p:grpSpPr>
      <p:sp>
        <p:nvSpPr>
          <p:cNvPr id="211" name="Shape 211"/>
          <p:cNvSpPr txBox="1"/>
          <p:nvPr/>
        </p:nvSpPr>
        <p:spPr>
          <a:xfrm>
            <a:off x="296300" y="437300"/>
            <a:ext cx="8358000" cy="8886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like being a part of a team </a:t>
            </a:r>
          </a:p>
        </p:txBody>
      </p:sp>
      <p:pic>
        <p:nvPicPr>
          <p:cNvPr id="212" name="Shape 212"/>
          <p:cNvPicPr preferRelativeResize="0"/>
          <p:nvPr/>
        </p:nvPicPr>
        <p:blipFill>
          <a:blip r:embed="rId3">
            <a:alphaModFix/>
          </a:blip>
          <a:stretch>
            <a:fillRect/>
          </a:stretch>
        </p:blipFill>
        <p:spPr>
          <a:xfrm>
            <a:off x="1444474" y="2251997"/>
            <a:ext cx="7102627" cy="24005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16"/>
        <p:cNvGrpSpPr/>
        <p:nvPr/>
      </p:nvGrpSpPr>
      <p:grpSpPr>
        <a:xfrm>
          <a:off x="0" y="0"/>
          <a:ext cx="0" cy="0"/>
          <a:chOff x="0" y="0"/>
          <a:chExt cx="0" cy="0"/>
        </a:xfrm>
      </p:grpSpPr>
      <p:sp>
        <p:nvSpPr>
          <p:cNvPr id="217" name="Shape 217"/>
          <p:cNvSpPr txBox="1"/>
          <p:nvPr/>
        </p:nvSpPr>
        <p:spPr>
          <a:xfrm>
            <a:off x="430925" y="302650"/>
            <a:ext cx="7488300" cy="13734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can be stubborn </a:t>
            </a:r>
          </a:p>
        </p:txBody>
      </p:sp>
      <p:pic>
        <p:nvPicPr>
          <p:cNvPr id="218" name="Shape 218"/>
          <p:cNvPicPr preferRelativeResize="0"/>
          <p:nvPr/>
        </p:nvPicPr>
        <p:blipFill>
          <a:blip r:embed="rId3">
            <a:alphaModFix/>
          </a:blip>
          <a:stretch>
            <a:fillRect/>
          </a:stretch>
        </p:blipFill>
        <p:spPr>
          <a:xfrm>
            <a:off x="4840250" y="1539575"/>
            <a:ext cx="3512300" cy="31542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p:nvPr/>
        </p:nvSpPr>
        <p:spPr>
          <a:xfrm>
            <a:off x="1674150" y="1704000"/>
            <a:ext cx="5817600" cy="3439500"/>
          </a:xfrm>
          <a:prstGeom prst="rect">
            <a:avLst/>
          </a:prstGeom>
          <a:solidFill>
            <a:srgbClr val="FF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4" name="Shape 224"/>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lvl="0">
              <a:spcBef>
                <a:spcPts val="0"/>
              </a:spcBef>
              <a:buNone/>
            </a:pPr>
            <a:r>
              <a:rPr lang="en">
                <a:latin typeface="Gloria Hallelujah"/>
                <a:ea typeface="Gloria Hallelujah"/>
                <a:cs typeface="Gloria Hallelujah"/>
                <a:sym typeface="Gloria Hallelujah"/>
              </a:rPr>
              <a:t>Personality Types</a:t>
            </a:r>
          </a:p>
        </p:txBody>
      </p:sp>
      <p:sp>
        <p:nvSpPr>
          <p:cNvPr id="225" name="Shape 225"/>
          <p:cNvSpPr txBox="1">
            <a:spLocks noGrp="1"/>
          </p:cNvSpPr>
          <p:nvPr>
            <p:ph type="body" idx="1"/>
          </p:nvPr>
        </p:nvSpPr>
        <p:spPr>
          <a:xfrm>
            <a:off x="2375400" y="1927975"/>
            <a:ext cx="5229900" cy="2710200"/>
          </a:xfrm>
          <a:prstGeom prst="rect">
            <a:avLst/>
          </a:prstGeom>
        </p:spPr>
        <p:txBody>
          <a:bodyPr wrap="square" lIns="91425" tIns="91425" rIns="91425" bIns="91425" anchor="t" anchorCtr="0">
            <a:noAutofit/>
          </a:bodyPr>
          <a:lstStyle/>
          <a:p>
            <a:pPr marL="457200" lvl="0" indent="-381000" rtl="0">
              <a:spcBef>
                <a:spcPts val="0"/>
              </a:spcBef>
              <a:buClr>
                <a:schemeClr val="lt1"/>
              </a:buClr>
              <a:buSzPct val="100000"/>
              <a:buFont typeface="Gloria Hallelujah"/>
            </a:pPr>
            <a:r>
              <a:rPr lang="en" sz="2400">
                <a:solidFill>
                  <a:schemeClr val="lt1"/>
                </a:solidFill>
                <a:latin typeface="Gloria Hallelujah"/>
                <a:ea typeface="Gloria Hallelujah"/>
                <a:cs typeface="Gloria Hallelujah"/>
                <a:sym typeface="Gloria Hallelujah"/>
              </a:rPr>
              <a:t>Red: Driver</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Confident </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Leaders </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Determined</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Decision makers </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Can be harsh and insensitive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p:nvPr/>
        </p:nvSpPr>
        <p:spPr>
          <a:xfrm>
            <a:off x="1289800" y="1723150"/>
            <a:ext cx="6502200" cy="3464700"/>
          </a:xfrm>
          <a:prstGeom prst="rect">
            <a:avLst/>
          </a:prstGeom>
          <a:solidFill>
            <a:srgbClr val="00FF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31" name="Shape 231"/>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lvl="0">
              <a:spcBef>
                <a:spcPts val="0"/>
              </a:spcBef>
              <a:buNone/>
            </a:pPr>
            <a:r>
              <a:rPr lang="en">
                <a:latin typeface="Gloria Hallelujah"/>
                <a:ea typeface="Gloria Hallelujah"/>
                <a:cs typeface="Gloria Hallelujah"/>
                <a:sym typeface="Gloria Hallelujah"/>
              </a:rPr>
              <a:t>Personality Types</a:t>
            </a:r>
          </a:p>
        </p:txBody>
      </p:sp>
      <p:sp>
        <p:nvSpPr>
          <p:cNvPr id="232" name="Shape 232"/>
          <p:cNvSpPr txBox="1">
            <a:spLocks noGrp="1"/>
          </p:cNvSpPr>
          <p:nvPr>
            <p:ph type="body" idx="1"/>
          </p:nvPr>
        </p:nvSpPr>
        <p:spPr>
          <a:xfrm>
            <a:off x="1561050" y="1919075"/>
            <a:ext cx="6021900" cy="2710200"/>
          </a:xfrm>
          <a:prstGeom prst="rect">
            <a:avLst/>
          </a:prstGeom>
        </p:spPr>
        <p:txBody>
          <a:bodyPr wrap="square" lIns="91425" tIns="91425" rIns="91425" bIns="91425" anchor="t" anchorCtr="0">
            <a:noAutofit/>
          </a:bodyPr>
          <a:lstStyle/>
          <a:p>
            <a:pPr marL="457200" lvl="0" indent="-381000" rtl="0">
              <a:spcBef>
                <a:spcPts val="0"/>
              </a:spcBef>
              <a:buClr>
                <a:schemeClr val="dk2"/>
              </a:buClr>
              <a:buSzPct val="100000"/>
              <a:buFont typeface="Gloria Hallelujah"/>
            </a:pPr>
            <a:r>
              <a:rPr lang="en" sz="2400">
                <a:solidFill>
                  <a:schemeClr val="dk2"/>
                </a:solidFill>
                <a:latin typeface="Gloria Hallelujah"/>
                <a:ea typeface="Gloria Hallelujah"/>
                <a:cs typeface="Gloria Hallelujah"/>
                <a:sym typeface="Gloria Hallelujah"/>
              </a:rPr>
              <a:t>Green: Analytical </a:t>
            </a:r>
          </a:p>
          <a:p>
            <a:pPr marL="914400" lvl="1" indent="-342900" rtl="0">
              <a:spcBef>
                <a:spcPts val="0"/>
              </a:spcBef>
              <a:buClr>
                <a:schemeClr val="dk2"/>
              </a:buClr>
              <a:buSzPct val="100000"/>
              <a:buFont typeface="Gloria Hallelujah"/>
            </a:pPr>
            <a:r>
              <a:rPr lang="en" sz="1800">
                <a:solidFill>
                  <a:schemeClr val="dk2"/>
                </a:solidFill>
                <a:latin typeface="Gloria Hallelujah"/>
                <a:ea typeface="Gloria Hallelujah"/>
                <a:cs typeface="Gloria Hallelujah"/>
                <a:sym typeface="Gloria Hallelujah"/>
              </a:rPr>
              <a:t>Very deep and thoughtful </a:t>
            </a:r>
          </a:p>
          <a:p>
            <a:pPr marL="914400" lvl="1" indent="-342900" rtl="0">
              <a:spcBef>
                <a:spcPts val="0"/>
              </a:spcBef>
              <a:buClr>
                <a:schemeClr val="dk2"/>
              </a:buClr>
              <a:buSzPct val="100000"/>
              <a:buFont typeface="Gloria Hallelujah"/>
            </a:pPr>
            <a:r>
              <a:rPr lang="en" sz="1800">
                <a:solidFill>
                  <a:schemeClr val="dk2"/>
                </a:solidFill>
                <a:latin typeface="Gloria Hallelujah"/>
                <a:ea typeface="Gloria Hallelujah"/>
                <a:cs typeface="Gloria Hallelujah"/>
                <a:sym typeface="Gloria Hallelujah"/>
              </a:rPr>
              <a:t>Perfectionists </a:t>
            </a:r>
          </a:p>
          <a:p>
            <a:pPr marL="914400" lvl="1" indent="-342900" rtl="0">
              <a:spcBef>
                <a:spcPts val="0"/>
              </a:spcBef>
              <a:buClr>
                <a:schemeClr val="dk2"/>
              </a:buClr>
              <a:buSzPct val="100000"/>
              <a:buFont typeface="Gloria Hallelujah"/>
            </a:pPr>
            <a:r>
              <a:rPr lang="en" sz="1800">
                <a:solidFill>
                  <a:schemeClr val="dk2"/>
                </a:solidFill>
                <a:latin typeface="Gloria Hallelujah"/>
                <a:ea typeface="Gloria Hallelujah"/>
                <a:cs typeface="Gloria Hallelujah"/>
                <a:sym typeface="Gloria Hallelujah"/>
              </a:rPr>
              <a:t>Tend to have a dry, witty sense of humor </a:t>
            </a:r>
          </a:p>
          <a:p>
            <a:pPr marL="914400" lvl="1" indent="-342900" rtl="0">
              <a:spcBef>
                <a:spcPts val="0"/>
              </a:spcBef>
              <a:buClr>
                <a:schemeClr val="dk2"/>
              </a:buClr>
              <a:buSzPct val="100000"/>
              <a:buFont typeface="Gloria Hallelujah"/>
            </a:pPr>
            <a:r>
              <a:rPr lang="en" sz="1800">
                <a:solidFill>
                  <a:schemeClr val="dk2"/>
                </a:solidFill>
                <a:latin typeface="Gloria Hallelujah"/>
                <a:ea typeface="Gloria Hallelujah"/>
                <a:cs typeface="Gloria Hallelujah"/>
                <a:sym typeface="Gloria Hallelujah"/>
              </a:rPr>
              <a:t>Neat and tidy </a:t>
            </a:r>
          </a:p>
          <a:p>
            <a:pPr marL="914400" lvl="1" indent="-342900">
              <a:spcBef>
                <a:spcPts val="0"/>
              </a:spcBef>
              <a:buSzPct val="100000"/>
              <a:buFont typeface="Gloria Hallelujah"/>
            </a:pPr>
            <a:r>
              <a:rPr lang="en" sz="1800">
                <a:solidFill>
                  <a:schemeClr val="dk2"/>
                </a:solidFill>
                <a:latin typeface="Gloria Hallelujah"/>
                <a:ea typeface="Gloria Hallelujah"/>
                <a:cs typeface="Gloria Hallelujah"/>
                <a:sym typeface="Gloria Hallelujah"/>
              </a:rPr>
              <a:t>Can be moody and negative</a:t>
            </a:r>
            <a:r>
              <a:rPr lang="en" sz="1800">
                <a:latin typeface="Gloria Hallelujah"/>
                <a:ea typeface="Gloria Hallelujah"/>
                <a:cs typeface="Gloria Hallelujah"/>
                <a:sym typeface="Gloria Hallelujah"/>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p:nvPr/>
        </p:nvSpPr>
        <p:spPr>
          <a:xfrm>
            <a:off x="1857775" y="1687200"/>
            <a:ext cx="5578500" cy="3456300"/>
          </a:xfrm>
          <a:prstGeom prst="rect">
            <a:avLst/>
          </a:prstGeom>
          <a:solidFill>
            <a:srgbClr val="FFFF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38" name="Shape 238"/>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lvl="0">
              <a:spcBef>
                <a:spcPts val="0"/>
              </a:spcBef>
              <a:buNone/>
            </a:pPr>
            <a:r>
              <a:rPr lang="en">
                <a:latin typeface="Gloria Hallelujah"/>
                <a:ea typeface="Gloria Hallelujah"/>
                <a:cs typeface="Gloria Hallelujah"/>
                <a:sym typeface="Gloria Hallelujah"/>
              </a:rPr>
              <a:t>Personality Types </a:t>
            </a:r>
          </a:p>
        </p:txBody>
      </p:sp>
      <p:sp>
        <p:nvSpPr>
          <p:cNvPr id="239" name="Shape 239"/>
          <p:cNvSpPr txBox="1">
            <a:spLocks noGrp="1"/>
          </p:cNvSpPr>
          <p:nvPr>
            <p:ph type="body" idx="1"/>
          </p:nvPr>
        </p:nvSpPr>
        <p:spPr>
          <a:xfrm>
            <a:off x="2241175" y="1901300"/>
            <a:ext cx="4811700" cy="2710200"/>
          </a:xfrm>
          <a:prstGeom prst="rect">
            <a:avLst/>
          </a:prstGeom>
        </p:spPr>
        <p:txBody>
          <a:bodyPr wrap="square" lIns="91425" tIns="91425" rIns="91425" bIns="91425" anchor="t" anchorCtr="0">
            <a:noAutofit/>
          </a:bodyPr>
          <a:lstStyle/>
          <a:p>
            <a:pPr marL="457200" lvl="0" indent="-381000" rtl="0">
              <a:spcBef>
                <a:spcPts val="0"/>
              </a:spcBef>
              <a:buSzPct val="100000"/>
              <a:buFont typeface="Gloria Hallelujah"/>
            </a:pPr>
            <a:r>
              <a:rPr lang="en" sz="2400">
                <a:latin typeface="Gloria Hallelujah"/>
                <a:ea typeface="Gloria Hallelujah"/>
                <a:cs typeface="Gloria Hallelujah"/>
                <a:sym typeface="Gloria Hallelujah"/>
              </a:rPr>
              <a:t>Yellow: Amiable </a:t>
            </a:r>
          </a:p>
          <a:p>
            <a:pPr marL="914400" lvl="1" indent="-342900" rtl="0">
              <a:spcBef>
                <a:spcPts val="0"/>
              </a:spcBef>
              <a:buSzPct val="100000"/>
              <a:buFont typeface="Gloria Hallelujah"/>
            </a:pPr>
            <a:r>
              <a:rPr lang="en" sz="1800">
                <a:latin typeface="Gloria Hallelujah"/>
                <a:ea typeface="Gloria Hallelujah"/>
                <a:cs typeface="Gloria Hallelujah"/>
                <a:sym typeface="Gloria Hallelujah"/>
              </a:rPr>
              <a:t>Patient </a:t>
            </a:r>
          </a:p>
          <a:p>
            <a:pPr marL="914400" lvl="1" indent="-342900" rtl="0">
              <a:spcBef>
                <a:spcPts val="0"/>
              </a:spcBef>
              <a:buSzPct val="100000"/>
              <a:buFont typeface="Gloria Hallelujah"/>
            </a:pPr>
            <a:r>
              <a:rPr lang="en" sz="1800">
                <a:latin typeface="Gloria Hallelujah"/>
                <a:ea typeface="Gloria Hallelujah"/>
                <a:cs typeface="Gloria Hallelujah"/>
                <a:sym typeface="Gloria Hallelujah"/>
              </a:rPr>
              <a:t>Kind </a:t>
            </a:r>
          </a:p>
          <a:p>
            <a:pPr marL="914400" lvl="1" indent="-342900" rtl="0">
              <a:spcBef>
                <a:spcPts val="0"/>
              </a:spcBef>
              <a:buSzPct val="100000"/>
              <a:buFont typeface="Gloria Hallelujah"/>
            </a:pPr>
            <a:r>
              <a:rPr lang="en" sz="1800">
                <a:latin typeface="Gloria Hallelujah"/>
                <a:ea typeface="Gloria Hallelujah"/>
                <a:cs typeface="Gloria Hallelujah"/>
                <a:sym typeface="Gloria Hallelujah"/>
              </a:rPr>
              <a:t>Avoid conflict </a:t>
            </a:r>
          </a:p>
          <a:p>
            <a:pPr marL="914400" lvl="1" indent="-342900" rtl="0">
              <a:spcBef>
                <a:spcPts val="0"/>
              </a:spcBef>
              <a:buSzPct val="100000"/>
              <a:buFont typeface="Gloria Hallelujah"/>
            </a:pPr>
            <a:r>
              <a:rPr lang="en" sz="1800">
                <a:latin typeface="Gloria Hallelujah"/>
                <a:ea typeface="Gloria Hallelujah"/>
                <a:cs typeface="Gloria Hallelujah"/>
                <a:sym typeface="Gloria Hallelujah"/>
              </a:rPr>
              <a:t>Quiet but witty </a:t>
            </a:r>
          </a:p>
          <a:p>
            <a:pPr marL="914400" lvl="1" indent="-342900">
              <a:spcBef>
                <a:spcPts val="0"/>
              </a:spcBef>
              <a:buSzPct val="100000"/>
              <a:buFont typeface="Gloria Hallelujah"/>
            </a:pPr>
            <a:r>
              <a:rPr lang="en" sz="1800">
                <a:latin typeface="Gloria Hallelujah"/>
                <a:ea typeface="Gloria Hallelujah"/>
                <a:cs typeface="Gloria Hallelujah"/>
                <a:sym typeface="Gloria Hallelujah"/>
              </a:rPr>
              <a:t>Can be stubborn and selfish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78"/>
        <p:cNvGrpSpPr/>
        <p:nvPr/>
      </p:nvGrpSpPr>
      <p:grpSpPr>
        <a:xfrm>
          <a:off x="0" y="0"/>
          <a:ext cx="0" cy="0"/>
          <a:chOff x="0" y="0"/>
          <a:chExt cx="0" cy="0"/>
        </a:xfrm>
      </p:grpSpPr>
      <p:sp>
        <p:nvSpPr>
          <p:cNvPr id="79" name="Shape 79"/>
          <p:cNvSpPr txBox="1"/>
          <p:nvPr/>
        </p:nvSpPr>
        <p:spPr>
          <a:xfrm>
            <a:off x="417475" y="329575"/>
            <a:ext cx="4833900" cy="18177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am patient</a:t>
            </a:r>
          </a:p>
        </p:txBody>
      </p:sp>
      <p:pic>
        <p:nvPicPr>
          <p:cNvPr id="80" name="Shape 80"/>
          <p:cNvPicPr preferRelativeResize="0"/>
          <p:nvPr/>
        </p:nvPicPr>
        <p:blipFill>
          <a:blip r:embed="rId3">
            <a:alphaModFix/>
          </a:blip>
          <a:stretch>
            <a:fillRect/>
          </a:stretch>
        </p:blipFill>
        <p:spPr>
          <a:xfrm>
            <a:off x="3477575" y="1390025"/>
            <a:ext cx="4961900" cy="3299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p:nvPr/>
        </p:nvSpPr>
        <p:spPr>
          <a:xfrm>
            <a:off x="2258950" y="1759200"/>
            <a:ext cx="5009100" cy="3384300"/>
          </a:xfrm>
          <a:prstGeom prst="rect">
            <a:avLst/>
          </a:prstGeom>
          <a:solidFill>
            <a:srgbClr val="0000FF"/>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45" name="Shape 245"/>
          <p:cNvSpPr txBox="1">
            <a:spLocks noGrp="1"/>
          </p:cNvSpPr>
          <p:nvPr>
            <p:ph type="title"/>
          </p:nvPr>
        </p:nvSpPr>
        <p:spPr>
          <a:xfrm>
            <a:off x="471900" y="738725"/>
            <a:ext cx="8222100" cy="767700"/>
          </a:xfrm>
          <a:prstGeom prst="rect">
            <a:avLst/>
          </a:prstGeom>
        </p:spPr>
        <p:txBody>
          <a:bodyPr wrap="square" lIns="91425" tIns="91425" rIns="91425" bIns="91425" anchor="b" anchorCtr="0">
            <a:noAutofit/>
          </a:bodyPr>
          <a:lstStyle/>
          <a:p>
            <a:pPr lvl="0">
              <a:spcBef>
                <a:spcPts val="0"/>
              </a:spcBef>
              <a:buNone/>
            </a:pPr>
            <a:r>
              <a:rPr lang="en">
                <a:latin typeface="Gloria Hallelujah"/>
                <a:ea typeface="Gloria Hallelujah"/>
                <a:cs typeface="Gloria Hallelujah"/>
                <a:sym typeface="Gloria Hallelujah"/>
              </a:rPr>
              <a:t>Personality Types </a:t>
            </a:r>
          </a:p>
        </p:txBody>
      </p:sp>
      <p:sp>
        <p:nvSpPr>
          <p:cNvPr id="246" name="Shape 246"/>
          <p:cNvSpPr txBox="1">
            <a:spLocks noGrp="1"/>
          </p:cNvSpPr>
          <p:nvPr>
            <p:ph type="body" idx="1"/>
          </p:nvPr>
        </p:nvSpPr>
        <p:spPr>
          <a:xfrm>
            <a:off x="2508850" y="2060250"/>
            <a:ext cx="4509300" cy="2710200"/>
          </a:xfrm>
          <a:prstGeom prst="rect">
            <a:avLst/>
          </a:prstGeom>
        </p:spPr>
        <p:txBody>
          <a:bodyPr wrap="square" lIns="91425" tIns="91425" rIns="91425" bIns="91425" anchor="t" anchorCtr="0">
            <a:noAutofit/>
          </a:bodyPr>
          <a:lstStyle/>
          <a:p>
            <a:pPr marL="457200" lvl="0" indent="-381000" rtl="0">
              <a:spcBef>
                <a:spcPts val="0"/>
              </a:spcBef>
              <a:buClr>
                <a:schemeClr val="lt1"/>
              </a:buClr>
              <a:buSzPct val="100000"/>
              <a:buFont typeface="Gloria Hallelujah"/>
            </a:pPr>
            <a:r>
              <a:rPr lang="en" sz="2400">
                <a:solidFill>
                  <a:schemeClr val="lt1"/>
                </a:solidFill>
                <a:latin typeface="Gloria Hallelujah"/>
                <a:ea typeface="Gloria Hallelujah"/>
                <a:cs typeface="Gloria Hallelujah"/>
                <a:sym typeface="Gloria Hallelujah"/>
              </a:rPr>
              <a:t>Blue: Expressive </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Prevent dull moments </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Want to be included </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Outgoing</a:t>
            </a:r>
          </a:p>
          <a:p>
            <a:pPr marL="914400" lvl="1" indent="-342900" rtl="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Love to talk </a:t>
            </a:r>
          </a:p>
          <a:p>
            <a:pPr marL="914400" lvl="1" indent="-342900">
              <a:spcBef>
                <a:spcPts val="0"/>
              </a:spcBef>
              <a:buClr>
                <a:schemeClr val="lt1"/>
              </a:buClr>
              <a:buSzPct val="100000"/>
              <a:buFont typeface="Gloria Hallelujah"/>
            </a:pPr>
            <a:r>
              <a:rPr lang="en" sz="1800">
                <a:solidFill>
                  <a:schemeClr val="lt1"/>
                </a:solidFill>
                <a:latin typeface="Gloria Hallelujah"/>
                <a:ea typeface="Gloria Hallelujah"/>
                <a:cs typeface="Gloria Hallelujah"/>
                <a:sym typeface="Gloria Hallelujah"/>
              </a:rPr>
              <a:t>Can be undisciplined and loud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84"/>
        <p:cNvGrpSpPr/>
        <p:nvPr/>
      </p:nvGrpSpPr>
      <p:grpSpPr>
        <a:xfrm>
          <a:off x="0" y="0"/>
          <a:ext cx="0" cy="0"/>
          <a:chOff x="0" y="0"/>
          <a:chExt cx="0" cy="0"/>
        </a:xfrm>
      </p:grpSpPr>
      <p:sp>
        <p:nvSpPr>
          <p:cNvPr id="85" name="Shape 85"/>
          <p:cNvSpPr txBox="1"/>
          <p:nvPr/>
        </p:nvSpPr>
        <p:spPr>
          <a:xfrm>
            <a:off x="228900" y="334125"/>
            <a:ext cx="8915100" cy="15483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tend to be unorganized</a:t>
            </a:r>
            <a:r>
              <a:rPr lang="en" sz="3000" b="1">
                <a:latin typeface="Gloria Hallelujah"/>
                <a:ea typeface="Gloria Hallelujah"/>
                <a:cs typeface="Gloria Hallelujah"/>
                <a:sym typeface="Gloria Hallelujah"/>
              </a:rPr>
              <a:t> </a:t>
            </a:r>
          </a:p>
        </p:txBody>
      </p:sp>
      <p:pic>
        <p:nvPicPr>
          <p:cNvPr id="86" name="Shape 86"/>
          <p:cNvPicPr preferRelativeResize="0"/>
          <p:nvPr/>
        </p:nvPicPr>
        <p:blipFill>
          <a:blip r:embed="rId3">
            <a:alphaModFix/>
          </a:blip>
          <a:stretch>
            <a:fillRect/>
          </a:stretch>
        </p:blipFill>
        <p:spPr>
          <a:xfrm>
            <a:off x="3160749" y="1746749"/>
            <a:ext cx="4924498" cy="2772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90"/>
        <p:cNvGrpSpPr/>
        <p:nvPr/>
      </p:nvGrpSpPr>
      <p:grpSpPr>
        <a:xfrm>
          <a:off x="0" y="0"/>
          <a:ext cx="0" cy="0"/>
          <a:chOff x="0" y="0"/>
          <a:chExt cx="0" cy="0"/>
        </a:xfrm>
      </p:grpSpPr>
      <p:sp>
        <p:nvSpPr>
          <p:cNvPr id="91" name="Shape 91"/>
          <p:cNvSpPr txBox="1"/>
          <p:nvPr/>
        </p:nvSpPr>
        <p:spPr>
          <a:xfrm>
            <a:off x="271200" y="267700"/>
            <a:ext cx="8382900" cy="14946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like being a leader</a:t>
            </a:r>
          </a:p>
        </p:txBody>
      </p:sp>
      <p:pic>
        <p:nvPicPr>
          <p:cNvPr id="92" name="Shape 92"/>
          <p:cNvPicPr preferRelativeResize="0"/>
          <p:nvPr/>
        </p:nvPicPr>
        <p:blipFill>
          <a:blip r:embed="rId3">
            <a:alphaModFix/>
          </a:blip>
          <a:stretch>
            <a:fillRect/>
          </a:stretch>
        </p:blipFill>
        <p:spPr>
          <a:xfrm>
            <a:off x="3570300" y="1633062"/>
            <a:ext cx="4762500" cy="3133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96"/>
        <p:cNvGrpSpPr/>
        <p:nvPr/>
      </p:nvGrpSpPr>
      <p:grpSpPr>
        <a:xfrm>
          <a:off x="0" y="0"/>
          <a:ext cx="0" cy="0"/>
          <a:chOff x="0" y="0"/>
          <a:chExt cx="0" cy="0"/>
        </a:xfrm>
      </p:grpSpPr>
      <p:sp>
        <p:nvSpPr>
          <p:cNvPr id="97" name="Shape 97"/>
          <p:cNvSpPr txBox="1"/>
          <p:nvPr/>
        </p:nvSpPr>
        <p:spPr>
          <a:xfrm>
            <a:off x="166225" y="162700"/>
            <a:ext cx="9374400" cy="17235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am a thoughtful person </a:t>
            </a:r>
          </a:p>
        </p:txBody>
      </p:sp>
      <p:pic>
        <p:nvPicPr>
          <p:cNvPr id="98" name="Shape 98"/>
          <p:cNvPicPr preferRelativeResize="0"/>
          <p:nvPr/>
        </p:nvPicPr>
        <p:blipFill>
          <a:blip r:embed="rId3">
            <a:alphaModFix/>
          </a:blip>
          <a:stretch>
            <a:fillRect/>
          </a:stretch>
        </p:blipFill>
        <p:spPr>
          <a:xfrm>
            <a:off x="4672875" y="1385225"/>
            <a:ext cx="3295650" cy="3295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102"/>
        <p:cNvGrpSpPr/>
        <p:nvPr/>
      </p:nvGrpSpPr>
      <p:grpSpPr>
        <a:xfrm>
          <a:off x="0" y="0"/>
          <a:ext cx="0" cy="0"/>
          <a:chOff x="0" y="0"/>
          <a:chExt cx="0" cy="0"/>
        </a:xfrm>
      </p:grpSpPr>
      <p:sp>
        <p:nvSpPr>
          <p:cNvPr id="103" name="Shape 103"/>
          <p:cNvSpPr txBox="1"/>
          <p:nvPr/>
        </p:nvSpPr>
        <p:spPr>
          <a:xfrm>
            <a:off x="242475" y="356500"/>
            <a:ext cx="7728600" cy="15618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Teachers have said that I am too loud</a:t>
            </a:r>
          </a:p>
        </p:txBody>
      </p:sp>
      <p:pic>
        <p:nvPicPr>
          <p:cNvPr id="104" name="Shape 104"/>
          <p:cNvPicPr preferRelativeResize="0"/>
          <p:nvPr/>
        </p:nvPicPr>
        <p:blipFill>
          <a:blip r:embed="rId3">
            <a:alphaModFix/>
          </a:blip>
          <a:stretch>
            <a:fillRect/>
          </a:stretch>
        </p:blipFill>
        <p:spPr>
          <a:xfrm>
            <a:off x="5208825" y="1590462"/>
            <a:ext cx="2762250" cy="305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08"/>
        <p:cNvGrpSpPr/>
        <p:nvPr/>
      </p:nvGrpSpPr>
      <p:grpSpPr>
        <a:xfrm>
          <a:off x="0" y="0"/>
          <a:ext cx="0" cy="0"/>
          <a:chOff x="0" y="0"/>
          <a:chExt cx="0" cy="0"/>
        </a:xfrm>
      </p:grpSpPr>
      <p:sp>
        <p:nvSpPr>
          <p:cNvPr id="109" name="Shape 109"/>
          <p:cNvSpPr txBox="1"/>
          <p:nvPr/>
        </p:nvSpPr>
        <p:spPr>
          <a:xfrm>
            <a:off x="224550" y="151075"/>
            <a:ext cx="9144000" cy="9426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I am a confident person </a:t>
            </a:r>
          </a:p>
        </p:txBody>
      </p:sp>
      <p:pic>
        <p:nvPicPr>
          <p:cNvPr id="110" name="Shape 110" descr="IMG95-pzxlcb.jpg"/>
          <p:cNvPicPr preferRelativeResize="0"/>
          <p:nvPr/>
        </p:nvPicPr>
        <p:blipFill>
          <a:blip r:embed="rId3">
            <a:alphaModFix/>
          </a:blip>
          <a:stretch>
            <a:fillRect/>
          </a:stretch>
        </p:blipFill>
        <p:spPr>
          <a:xfrm>
            <a:off x="4497749" y="1249724"/>
            <a:ext cx="3628924" cy="3628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14"/>
        <p:cNvGrpSpPr/>
        <p:nvPr/>
      </p:nvGrpSpPr>
      <p:grpSpPr>
        <a:xfrm>
          <a:off x="0" y="0"/>
          <a:ext cx="0" cy="0"/>
          <a:chOff x="0" y="0"/>
          <a:chExt cx="0" cy="0"/>
        </a:xfrm>
      </p:grpSpPr>
      <p:sp>
        <p:nvSpPr>
          <p:cNvPr id="115" name="Shape 115"/>
          <p:cNvSpPr txBox="1"/>
          <p:nvPr/>
        </p:nvSpPr>
        <p:spPr>
          <a:xfrm>
            <a:off x="271850" y="180600"/>
            <a:ext cx="9467100" cy="1238700"/>
          </a:xfrm>
          <a:prstGeom prst="rect">
            <a:avLst/>
          </a:prstGeom>
          <a:noFill/>
          <a:ln>
            <a:noFill/>
          </a:ln>
        </p:spPr>
        <p:txBody>
          <a:bodyPr wrap="square" lIns="91425" tIns="91425" rIns="91425" bIns="91425" anchor="t" anchorCtr="0">
            <a:noAutofit/>
          </a:bodyPr>
          <a:lstStyle/>
          <a:p>
            <a:pPr lvl="0">
              <a:spcBef>
                <a:spcPts val="0"/>
              </a:spcBef>
              <a:buNone/>
            </a:pPr>
            <a:r>
              <a:rPr lang="en" sz="4800" b="1">
                <a:latin typeface="Gloria Hallelujah"/>
                <a:ea typeface="Gloria Hallelujah"/>
                <a:cs typeface="Gloria Hallelujah"/>
                <a:sym typeface="Gloria Hallelujah"/>
              </a:rPr>
              <a:t>Sometimes I see the negatives before I see the positives </a:t>
            </a:r>
          </a:p>
        </p:txBody>
      </p:sp>
      <p:pic>
        <p:nvPicPr>
          <p:cNvPr id="116" name="Shape 116"/>
          <p:cNvPicPr preferRelativeResize="0"/>
          <p:nvPr/>
        </p:nvPicPr>
        <p:blipFill>
          <a:blip r:embed="rId3">
            <a:alphaModFix/>
          </a:blip>
          <a:stretch>
            <a:fillRect/>
          </a:stretch>
        </p:blipFill>
        <p:spPr>
          <a:xfrm>
            <a:off x="3181425" y="1957875"/>
            <a:ext cx="5292850" cy="2787075"/>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8516</TotalTime>
  <Words>312</Words>
  <Application>Microsoft Office PowerPoint</Application>
  <PresentationFormat>On-screen Show (16:9)</PresentationFormat>
  <Paragraphs>56</Paragraphs>
  <Slides>30</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Roboto</vt:lpstr>
      <vt:lpstr>Arial</vt:lpstr>
      <vt:lpstr>Gloria Hallelujah</vt:lpstr>
      <vt:lpstr>Material</vt:lpstr>
      <vt:lpstr>Personality Test</vt:lpstr>
      <vt:lpstr>Instructions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Personality Types</vt:lpstr>
      <vt:lpstr>Personality Types</vt:lpstr>
      <vt:lpstr>Personality Types </vt:lpstr>
      <vt:lpstr>Personality Types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Personality Test</dc:title>
  <dc:creator>Computer User</dc:creator>
  <cp:lastModifiedBy>Computer User</cp:lastModifiedBy>
  <cp:revision>3</cp:revision>
  <cp:lastPrinted>2017-09-13T19:31:43Z</cp:lastPrinted>
  <dcterms:modified xsi:type="dcterms:W3CDTF">2017-09-19T12:37:03Z</dcterms:modified>
</cp:coreProperties>
</file>